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82" r:id="rId3"/>
    <p:sldId id="284" r:id="rId4"/>
    <p:sldId id="285" r:id="rId5"/>
    <p:sldId id="286" r:id="rId6"/>
    <p:sldId id="287" r:id="rId7"/>
    <p:sldId id="267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30C0995-CD6E-4EB9-AB7E-630640EBC7F3}">
          <p14:sldIdLst>
            <p14:sldId id="256"/>
            <p14:sldId id="282"/>
            <p14:sldId id="284"/>
            <p14:sldId id="285"/>
            <p14:sldId id="286"/>
            <p14:sldId id="287"/>
          </p14:sldIdLst>
        </p14:section>
        <p14:section name="Раздел без заголовка" id="{6E983ADA-BD19-4689-8BFD-C2B1225F763E}">
          <p14:sldIdLst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3407"/>
    <a:srgbClr val="E0E4E4"/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357" autoAdjust="0"/>
  </p:normalViewPr>
  <p:slideViewPr>
    <p:cSldViewPr snapToGrid="0">
      <p:cViewPr varScale="1">
        <p:scale>
          <a:sx n="111" d="100"/>
          <a:sy n="111" d="100"/>
        </p:scale>
        <p:origin x="594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9FD8-A49B-4896-B81E-D8DED6C17C69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7A30-43D7-4015-BF70-22B41EA4AE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521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9FD8-A49B-4896-B81E-D8DED6C17C69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7A30-43D7-4015-BF70-22B41EA4AE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332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9FD8-A49B-4896-B81E-D8DED6C17C69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7A30-43D7-4015-BF70-22B41EA4AE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874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9FD8-A49B-4896-B81E-D8DED6C17C69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7A30-43D7-4015-BF70-22B41EA4AE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830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9FD8-A49B-4896-B81E-D8DED6C17C69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7A30-43D7-4015-BF70-22B41EA4AE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235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9FD8-A49B-4896-B81E-D8DED6C17C69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7A30-43D7-4015-BF70-22B41EA4AE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459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9FD8-A49B-4896-B81E-D8DED6C17C69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7A30-43D7-4015-BF70-22B41EA4AE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663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9FD8-A49B-4896-B81E-D8DED6C17C69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7A30-43D7-4015-BF70-22B41EA4AE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422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9FD8-A49B-4896-B81E-D8DED6C17C69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7A30-43D7-4015-BF70-22B41EA4AE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74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9FD8-A49B-4896-B81E-D8DED6C17C69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7A30-43D7-4015-BF70-22B41EA4AE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43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39FD8-A49B-4896-B81E-D8DED6C17C69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07A30-43D7-4015-BF70-22B41EA4AE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633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39FD8-A49B-4896-B81E-D8DED6C17C69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07A30-43D7-4015-BF70-22B41EA4AE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91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3.jp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7.jp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3.jp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jpg"/><Relationship Id="rId7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10" Type="http://schemas.openxmlformats.org/officeDocument/2006/relationships/image" Target="../media/image23.png"/><Relationship Id="rId4" Type="http://schemas.openxmlformats.org/officeDocument/2006/relationships/image" Target="../media/image3.jp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2E1DC3-EB0F-42B1-92E9-6D6E93F76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686" y="1870038"/>
            <a:ext cx="10972800" cy="1237271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</a:rPr>
              <a:t>МУНИЦИАЛЬНОЕ АВТОНОМНОЕ УЧРЕЖДЕНИЕ ДОПОЛНИТЕЛЬНОГО ОБРАЗОВАНИЯ «СПОРТИВНАЯ ШКОЛА ПО АВТОМОТОСПОРТУ»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</a:rPr>
            </a:br>
            <a:endParaRPr lang="ru-RU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4308BC3-A752-429F-A401-EFCE508F4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793" y="5654409"/>
            <a:ext cx="1684293" cy="120359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580544E-0975-4EBB-BB2E-468E5A9EFBB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823" y="5695292"/>
            <a:ext cx="948530" cy="67908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C6B390A-F967-47BE-9BB1-1362918B3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932" y="5343283"/>
            <a:ext cx="1931891" cy="138310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10AB93F-5FD0-4593-B6AD-DA555BB51A5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86" y="5654409"/>
            <a:ext cx="1372725" cy="9827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B4A56F-DE23-4932-BA01-9FCF5E373E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9" t="30349" r="4210" b="35619"/>
          <a:stretch/>
        </p:blipFill>
        <p:spPr>
          <a:xfrm>
            <a:off x="4667795" y="122849"/>
            <a:ext cx="3030583" cy="16746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81BB5C-0431-4AA1-AB9E-E5A3C7EB4BB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353" y="6087291"/>
            <a:ext cx="431417" cy="248007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F82E1DC3-EB0F-42B1-92E9-6D6E93F76F2E}"/>
              </a:ext>
            </a:extLst>
          </p:cNvPr>
          <p:cNvSpPr txBox="1">
            <a:spLocks/>
          </p:cNvSpPr>
          <p:nvPr/>
        </p:nvSpPr>
        <p:spPr>
          <a:xfrm>
            <a:off x="696686" y="3836855"/>
            <a:ext cx="10972800" cy="8736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ОТЧЕТ </a:t>
            </a:r>
          </a:p>
          <a:p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 исполнении плана мероприятий по противодействию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коррупции за 2025 год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2861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2E1DC3-EB0F-42B1-92E9-6D6E93F76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2200" y="180035"/>
            <a:ext cx="9220200" cy="1042033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МУНИЦИАЛЬНОЕ АВТОНОМНОЕ УЧРЕЖДЕНИЕ ДОПОЛНИТЕЛЬНОГО ОБРАЗОВАНИЯ 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«СПОРТИВНАЯ ШКОЛА ПО АВТОМОТОСПОРТУ»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endParaRPr lang="ru-RU" sz="1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650704-AACA-48FC-A523-9D50A3806182}"/>
              </a:ext>
            </a:extLst>
          </p:cNvPr>
          <p:cNvSpPr txBox="1"/>
          <p:nvPr/>
        </p:nvSpPr>
        <p:spPr>
          <a:xfrm>
            <a:off x="421920" y="2723138"/>
            <a:ext cx="358393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 Совершенствование нормативного правового обеспечения деятельности по противодействию коррупции</a:t>
            </a:r>
          </a:p>
          <a:p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90DA6745-C064-4514-AFD9-9AFF3ACB6F39}"/>
              </a:ext>
            </a:extLst>
          </p:cNvPr>
          <p:cNvSpPr txBox="1">
            <a:spLocks/>
          </p:cNvSpPr>
          <p:nvPr/>
        </p:nvSpPr>
        <p:spPr>
          <a:xfrm>
            <a:off x="4536378" y="1525613"/>
            <a:ext cx="6604395" cy="3838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1800" dirty="0">
                <a:solidFill>
                  <a:schemeClr val="bg1"/>
                </a:solidFill>
                <a:latin typeface="+mn-lt"/>
              </a:rPr>
            </a:br>
            <a:r>
              <a:rPr lang="ru-RU" sz="1800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1800" dirty="0">
                <a:solidFill>
                  <a:schemeClr val="bg1"/>
                </a:solidFill>
                <a:latin typeface="+mn-lt"/>
              </a:rPr>
            </a:br>
            <a:endParaRPr lang="ru-RU" sz="1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1" name="Шеврон 8">
            <a:extLst>
              <a:ext uri="{FF2B5EF4-FFF2-40B4-BE49-F238E27FC236}">
                <a16:creationId xmlns:a16="http://schemas.microsoft.com/office/drawing/2014/main" id="{07B10FCD-BF65-417D-B6BF-9F72B3EBABF9}"/>
              </a:ext>
            </a:extLst>
          </p:cNvPr>
          <p:cNvSpPr/>
          <p:nvPr/>
        </p:nvSpPr>
        <p:spPr>
          <a:xfrm>
            <a:off x="4286443" y="1823377"/>
            <a:ext cx="499870" cy="460662"/>
          </a:xfrm>
          <a:prstGeom prst="chevron">
            <a:avLst/>
          </a:prstGeom>
          <a:noFill/>
          <a:ln w="5715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50F420FA-821C-40B8-B10F-1783AC4E1FE5}"/>
              </a:ext>
            </a:extLst>
          </p:cNvPr>
          <p:cNvSpPr txBox="1">
            <a:spLocks/>
          </p:cNvSpPr>
          <p:nvPr/>
        </p:nvSpPr>
        <p:spPr>
          <a:xfrm>
            <a:off x="4570334" y="2187298"/>
            <a:ext cx="2176149" cy="270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 smtClean="0">
                <a:latin typeface="+mn-lt"/>
              </a:rPr>
              <a:t>Изучения материалов:</a:t>
            </a:r>
            <a:endParaRPr lang="ru-RU" sz="1600" dirty="0">
              <a:latin typeface="+mn-lt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30971A76-7CF3-4ECE-9036-223646089D38}"/>
              </a:ext>
            </a:extLst>
          </p:cNvPr>
          <p:cNvSpPr txBox="1">
            <a:spLocks/>
          </p:cNvSpPr>
          <p:nvPr/>
        </p:nvSpPr>
        <p:spPr>
          <a:xfrm>
            <a:off x="4970400" y="2832103"/>
            <a:ext cx="6045532" cy="3471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 smtClean="0">
                <a:latin typeface="+mn-lt"/>
              </a:rPr>
              <a:t>сайта Комиссии по координации работы по противодействию коррупции в Свердловской области </a:t>
            </a:r>
            <a:r>
              <a:rPr lang="ru-RU" sz="1600" dirty="0">
                <a:solidFill>
                  <a:srgbClr val="0070C0"/>
                </a:solidFill>
                <a:latin typeface="+mn-lt"/>
              </a:rPr>
              <a:t>https://corruption.gossaas.egov66.ru/;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9EEFEE-78F8-42CE-BABE-1BF35B336199}"/>
              </a:ext>
            </a:extLst>
          </p:cNvPr>
          <p:cNvSpPr txBox="1">
            <a:spLocks/>
          </p:cNvSpPr>
          <p:nvPr/>
        </p:nvSpPr>
        <p:spPr>
          <a:xfrm>
            <a:off x="4949385" y="3402427"/>
            <a:ext cx="5962457" cy="3471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 smtClean="0">
                <a:latin typeface="+mn-lt"/>
              </a:rPr>
              <a:t>и </a:t>
            </a:r>
            <a:r>
              <a:rPr lang="ru-RU" sz="1600" dirty="0">
                <a:latin typeface="+mn-lt"/>
              </a:rPr>
              <a:t>других источников.</a:t>
            </a:r>
          </a:p>
        </p:txBody>
      </p:sp>
      <p:sp>
        <p:nvSpPr>
          <p:cNvPr id="24" name="Блок-схема: узел 23">
            <a:extLst>
              <a:ext uri="{FF2B5EF4-FFF2-40B4-BE49-F238E27FC236}">
                <a16:creationId xmlns:a16="http://schemas.microsoft.com/office/drawing/2014/main" id="{89AF17D3-1CC3-4238-8846-56D8E25542B7}"/>
              </a:ext>
            </a:extLst>
          </p:cNvPr>
          <p:cNvSpPr/>
          <p:nvPr/>
        </p:nvSpPr>
        <p:spPr>
          <a:xfrm>
            <a:off x="4643322" y="3523357"/>
            <a:ext cx="188370" cy="167647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Блок-схема: узел 25">
            <a:extLst>
              <a:ext uri="{FF2B5EF4-FFF2-40B4-BE49-F238E27FC236}">
                <a16:creationId xmlns:a16="http://schemas.microsoft.com/office/drawing/2014/main" id="{8001F765-2C9F-4B93-8155-6778D5F315CD}"/>
              </a:ext>
            </a:extLst>
          </p:cNvPr>
          <p:cNvSpPr/>
          <p:nvPr/>
        </p:nvSpPr>
        <p:spPr>
          <a:xfrm>
            <a:off x="4631899" y="2547194"/>
            <a:ext cx="188370" cy="167647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Блок-схема: узел 26">
            <a:extLst>
              <a:ext uri="{FF2B5EF4-FFF2-40B4-BE49-F238E27FC236}">
                <a16:creationId xmlns:a16="http://schemas.microsoft.com/office/drawing/2014/main" id="{8117AE5D-CAEA-483D-AA28-57C8A0BBBF05}"/>
              </a:ext>
            </a:extLst>
          </p:cNvPr>
          <p:cNvSpPr/>
          <p:nvPr/>
        </p:nvSpPr>
        <p:spPr>
          <a:xfrm>
            <a:off x="4631899" y="3188518"/>
            <a:ext cx="188370" cy="167647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35F7568-96E8-4708-9D7A-9D10EF59FD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45" y="4209842"/>
            <a:ext cx="2239602" cy="160041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6B9B5A0-59FD-41F2-9B2D-67B271C824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553" y="3576012"/>
            <a:ext cx="1471315" cy="105336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A3B532E-822C-4498-872E-69E8F3C2EB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64" y="2748691"/>
            <a:ext cx="2491983" cy="1784088"/>
          </a:xfrm>
          <a:prstGeom prst="rect">
            <a:avLst/>
          </a:prstGeom>
        </p:spPr>
      </p:pic>
      <p:sp>
        <p:nvSpPr>
          <p:cNvPr id="34" name="Скругленный прямоугольник 8">
            <a:extLst>
              <a:ext uri="{FF2B5EF4-FFF2-40B4-BE49-F238E27FC236}">
                <a16:creationId xmlns:a16="http://schemas.microsoft.com/office/drawing/2014/main" id="{9DFB35FA-381C-4C7C-A88D-FEBAA0EB046C}"/>
              </a:ext>
            </a:extLst>
          </p:cNvPr>
          <p:cNvSpPr/>
          <p:nvPr/>
        </p:nvSpPr>
        <p:spPr>
          <a:xfrm>
            <a:off x="4357842" y="2075493"/>
            <a:ext cx="6937197" cy="1789141"/>
          </a:xfrm>
          <a:prstGeom prst="roundRect">
            <a:avLst>
              <a:gd name="adj" fmla="val 15937"/>
            </a:avLst>
          </a:prstGeom>
          <a:noFill/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SB Sans Interface Light" panose="020B0303040504020204" pitchFamily="34" charset="0"/>
            </a:endParaRPr>
          </a:p>
        </p:txBody>
      </p:sp>
      <p:sp>
        <p:nvSpPr>
          <p:cNvPr id="35" name="Скругленный прямоугольник 8">
            <a:extLst>
              <a:ext uri="{FF2B5EF4-FFF2-40B4-BE49-F238E27FC236}">
                <a16:creationId xmlns:a16="http://schemas.microsoft.com/office/drawing/2014/main" id="{51EB7451-B194-4BFB-9589-5E3879D2DAAD}"/>
              </a:ext>
            </a:extLst>
          </p:cNvPr>
          <p:cNvSpPr/>
          <p:nvPr/>
        </p:nvSpPr>
        <p:spPr>
          <a:xfrm>
            <a:off x="4329972" y="1380166"/>
            <a:ext cx="6937197" cy="648406"/>
          </a:xfrm>
          <a:prstGeom prst="roundRect">
            <a:avLst>
              <a:gd name="adj" fmla="val 15937"/>
            </a:avLst>
          </a:prstGeom>
          <a:noFill/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SB Sans Interface Light" panose="020B0303040504020204" pitchFamily="34" charset="0"/>
            </a:endParaRPr>
          </a:p>
        </p:txBody>
      </p:sp>
      <p:sp>
        <p:nvSpPr>
          <p:cNvPr id="36" name="Шеврон 8">
            <a:extLst>
              <a:ext uri="{FF2B5EF4-FFF2-40B4-BE49-F238E27FC236}">
                <a16:creationId xmlns:a16="http://schemas.microsoft.com/office/drawing/2014/main" id="{A74680B0-7C41-4FD8-976A-B41A96A7902F}"/>
              </a:ext>
            </a:extLst>
          </p:cNvPr>
          <p:cNvSpPr/>
          <p:nvPr/>
        </p:nvSpPr>
        <p:spPr>
          <a:xfrm>
            <a:off x="4374733" y="5721144"/>
            <a:ext cx="499870" cy="460662"/>
          </a:xfrm>
          <a:prstGeom prst="chevron">
            <a:avLst/>
          </a:prstGeom>
          <a:noFill/>
          <a:ln w="5715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6BB690B0-A5CF-4C37-BF76-BF7833B3C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953"/>
            <a:ext cx="2548349" cy="14082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458F9E-BA30-45B6-89A1-0259F7C11C7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7" y="6082893"/>
            <a:ext cx="801339" cy="460663"/>
          </a:xfrm>
          <a:prstGeom prst="rect">
            <a:avLst/>
          </a:prstGeom>
        </p:spPr>
      </p:pic>
      <p:sp>
        <p:nvSpPr>
          <p:cNvPr id="39" name="Скругленный прямоугольник 8">
            <a:extLst>
              <a:ext uri="{FF2B5EF4-FFF2-40B4-BE49-F238E27FC236}">
                <a16:creationId xmlns:a16="http://schemas.microsoft.com/office/drawing/2014/main" id="{51EB7451-B194-4BFB-9589-5E3879D2DAAD}"/>
              </a:ext>
            </a:extLst>
          </p:cNvPr>
          <p:cNvSpPr/>
          <p:nvPr/>
        </p:nvSpPr>
        <p:spPr>
          <a:xfrm>
            <a:off x="4320399" y="4081195"/>
            <a:ext cx="6937197" cy="951314"/>
          </a:xfrm>
          <a:prstGeom prst="roundRect">
            <a:avLst>
              <a:gd name="adj" fmla="val 15937"/>
            </a:avLst>
          </a:prstGeom>
          <a:noFill/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SB Sans Interface Light" panose="020B0303040504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74733" y="133818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ea typeface="+mj-ea"/>
                <a:cs typeface="+mj-cs"/>
              </a:rPr>
              <a:t>1. Мониторинг изменений законодательства Российской Федерации и законодательства Свердловской области.</a:t>
            </a:r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id="{50F420FA-821C-40B8-B10F-1783AC4E1FE5}"/>
              </a:ext>
            </a:extLst>
          </p:cNvPr>
          <p:cNvSpPr txBox="1">
            <a:spLocks/>
          </p:cNvSpPr>
          <p:nvPr/>
        </p:nvSpPr>
        <p:spPr>
          <a:xfrm>
            <a:off x="4912468" y="3205274"/>
            <a:ext cx="5102290" cy="204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 smtClean="0">
                <a:latin typeface="+mn-lt"/>
              </a:rPr>
              <a:t>сайта </a:t>
            </a:r>
            <a:r>
              <a:rPr lang="ru-RU" sz="1600" dirty="0">
                <a:latin typeface="+mn-lt"/>
              </a:rPr>
              <a:t>МКУ «УСМ ГО Верхняя Пышма»  </a:t>
            </a:r>
            <a:r>
              <a:rPr lang="ru-RU" sz="1600" dirty="0">
                <a:solidFill>
                  <a:srgbClr val="0070C0"/>
                </a:solidFill>
                <a:latin typeface="+mn-lt"/>
              </a:rPr>
              <a:t>https://usmvp.ru</a:t>
            </a:r>
            <a:r>
              <a:rPr lang="ru-RU" sz="1600" dirty="0" smtClean="0">
                <a:solidFill>
                  <a:srgbClr val="0070C0"/>
                </a:solidFill>
                <a:latin typeface="+mn-lt"/>
              </a:rPr>
              <a:t>/;</a:t>
            </a:r>
            <a:endParaRPr lang="ru-RU" sz="1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29972" y="4126414"/>
            <a:ext cx="7019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ea typeface="+mj-ea"/>
                <a:cs typeface="+mj-cs"/>
              </a:rPr>
              <a:t>2. Анализ локальных нормативных актов о противодействии коррупции учреждения в целях приведения их в соответствие с законодательствами Российской Федерации и Свердловской области </a:t>
            </a:r>
          </a:p>
        </p:txBody>
      </p: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30971A76-7CF3-4ECE-9036-223646089D38}"/>
              </a:ext>
            </a:extLst>
          </p:cNvPr>
          <p:cNvSpPr txBox="1">
            <a:spLocks/>
          </p:cNvSpPr>
          <p:nvPr/>
        </p:nvSpPr>
        <p:spPr>
          <a:xfrm>
            <a:off x="5003719" y="5658990"/>
            <a:ext cx="6045532" cy="3471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latin typeface="+mn-lt"/>
              </a:rPr>
              <a:t>Приказ «Об утверждении локальных актов в области антикоррупционной политики учреждения»;</a:t>
            </a:r>
          </a:p>
        </p:txBody>
      </p:sp>
      <p:sp>
        <p:nvSpPr>
          <p:cNvPr id="43" name="Скругленный прямоугольник 8">
            <a:extLst>
              <a:ext uri="{FF2B5EF4-FFF2-40B4-BE49-F238E27FC236}">
                <a16:creationId xmlns:a16="http://schemas.microsoft.com/office/drawing/2014/main" id="{9DFB35FA-381C-4C7C-A88D-FEBAA0EB046C}"/>
              </a:ext>
            </a:extLst>
          </p:cNvPr>
          <p:cNvSpPr/>
          <p:nvPr/>
        </p:nvSpPr>
        <p:spPr>
          <a:xfrm>
            <a:off x="4357841" y="5188386"/>
            <a:ext cx="6937197" cy="1406964"/>
          </a:xfrm>
          <a:prstGeom prst="roundRect">
            <a:avLst>
              <a:gd name="adj" fmla="val 15937"/>
            </a:avLst>
          </a:prstGeom>
          <a:noFill/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SB Sans Interface Light" panose="020B0303040504020204" pitchFamily="34" charset="0"/>
            </a:endParaRPr>
          </a:p>
        </p:txBody>
      </p:sp>
      <p:sp>
        <p:nvSpPr>
          <p:cNvPr id="44" name="Заголовок 1">
            <a:extLst>
              <a:ext uri="{FF2B5EF4-FFF2-40B4-BE49-F238E27FC236}">
                <a16:creationId xmlns:a16="http://schemas.microsoft.com/office/drawing/2014/main" id="{50F420FA-821C-40B8-B10F-1783AC4E1FE5}"/>
              </a:ext>
            </a:extLst>
          </p:cNvPr>
          <p:cNvSpPr txBox="1">
            <a:spLocks/>
          </p:cNvSpPr>
          <p:nvPr/>
        </p:nvSpPr>
        <p:spPr>
          <a:xfrm>
            <a:off x="5024734" y="6318935"/>
            <a:ext cx="5102290" cy="2246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latin typeface="+mn-lt"/>
              </a:rPr>
              <a:t>Приказ «О несении изменения в состав комиссии по </a:t>
            </a:r>
            <a:r>
              <a:rPr lang="ru-RU" sz="1600" dirty="0" smtClean="0">
                <a:latin typeface="+mn-lt"/>
              </a:rPr>
              <a:t>противодействию коррупции»</a:t>
            </a:r>
            <a:endParaRPr lang="ru-RU" sz="1600" dirty="0">
              <a:latin typeface="+mn-lt"/>
            </a:endParaRPr>
          </a:p>
        </p:txBody>
      </p:sp>
      <p:sp>
        <p:nvSpPr>
          <p:cNvPr id="45" name="Блок-схема: узел 44">
            <a:extLst>
              <a:ext uri="{FF2B5EF4-FFF2-40B4-BE49-F238E27FC236}">
                <a16:creationId xmlns:a16="http://schemas.microsoft.com/office/drawing/2014/main" id="{8001F765-2C9F-4B93-8155-6778D5F315CD}"/>
              </a:ext>
            </a:extLst>
          </p:cNvPr>
          <p:cNvSpPr/>
          <p:nvPr/>
        </p:nvSpPr>
        <p:spPr>
          <a:xfrm>
            <a:off x="4668182" y="5615764"/>
            <a:ext cx="188370" cy="167647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Блок-схема: узел 45">
            <a:extLst>
              <a:ext uri="{FF2B5EF4-FFF2-40B4-BE49-F238E27FC236}">
                <a16:creationId xmlns:a16="http://schemas.microsoft.com/office/drawing/2014/main" id="{8001F765-2C9F-4B93-8155-6778D5F315CD}"/>
              </a:ext>
            </a:extLst>
          </p:cNvPr>
          <p:cNvSpPr/>
          <p:nvPr/>
        </p:nvSpPr>
        <p:spPr>
          <a:xfrm>
            <a:off x="4668182" y="6082893"/>
            <a:ext cx="188370" cy="167647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Заголовок 1">
            <a:extLst>
              <a:ext uri="{FF2B5EF4-FFF2-40B4-BE49-F238E27FC236}">
                <a16:creationId xmlns:a16="http://schemas.microsoft.com/office/drawing/2014/main" id="{50F420FA-821C-40B8-B10F-1783AC4E1FE5}"/>
              </a:ext>
            </a:extLst>
          </p:cNvPr>
          <p:cNvSpPr txBox="1">
            <a:spLocks/>
          </p:cNvSpPr>
          <p:nvPr/>
        </p:nvSpPr>
        <p:spPr>
          <a:xfrm>
            <a:off x="4570333" y="5227881"/>
            <a:ext cx="4435644" cy="270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 smtClean="0">
                <a:latin typeface="+mn-lt"/>
              </a:rPr>
              <a:t>Утверждение и внесение изменений в :</a:t>
            </a:r>
            <a:endParaRPr lang="ru-RU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4548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2E1DC3-EB0F-42B1-92E9-6D6E93F76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2200" y="180035"/>
            <a:ext cx="9220200" cy="1042033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МУНИЦИАЛЬНОЕ АВТОНОМНОЕ УЧРЕЖДЕНИЕ ДОПОЛНИТЕЛЬНОГО ОБРАЗОВАНИЯ 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«СПОРТИВНАЯ ШКОЛА ПО АВТОМОТОСПОРТУ»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endParaRPr lang="ru-RU" sz="1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650704-AACA-48FC-A523-9D50A3806182}"/>
              </a:ext>
            </a:extLst>
          </p:cNvPr>
          <p:cNvSpPr txBox="1"/>
          <p:nvPr/>
        </p:nvSpPr>
        <p:spPr>
          <a:xfrm>
            <a:off x="305422" y="2166739"/>
            <a:ext cx="358393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 Совершенствование в системе кадровой работы по профилактике коррупционных и иных правонарушений</a:t>
            </a:r>
          </a:p>
          <a:p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90DA6745-C064-4514-AFD9-9AFF3ACB6F39}"/>
              </a:ext>
            </a:extLst>
          </p:cNvPr>
          <p:cNvSpPr txBox="1">
            <a:spLocks/>
          </p:cNvSpPr>
          <p:nvPr/>
        </p:nvSpPr>
        <p:spPr>
          <a:xfrm>
            <a:off x="1134263" y="3881805"/>
            <a:ext cx="6604395" cy="3838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1800" dirty="0">
                <a:solidFill>
                  <a:schemeClr val="bg1"/>
                </a:solidFill>
                <a:latin typeface="+mn-lt"/>
              </a:rPr>
            </a:br>
            <a:r>
              <a:rPr lang="ru-RU" sz="1800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1800" dirty="0">
                <a:solidFill>
                  <a:schemeClr val="bg1"/>
                </a:solidFill>
                <a:latin typeface="+mn-lt"/>
              </a:rPr>
            </a:br>
            <a:endParaRPr lang="ru-RU" sz="1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1" name="Шеврон 8">
            <a:extLst>
              <a:ext uri="{FF2B5EF4-FFF2-40B4-BE49-F238E27FC236}">
                <a16:creationId xmlns:a16="http://schemas.microsoft.com/office/drawing/2014/main" id="{07B10FCD-BF65-417D-B6BF-9F72B3EBABF9}"/>
              </a:ext>
            </a:extLst>
          </p:cNvPr>
          <p:cNvSpPr/>
          <p:nvPr/>
        </p:nvSpPr>
        <p:spPr>
          <a:xfrm>
            <a:off x="4286443" y="1823377"/>
            <a:ext cx="499870" cy="460662"/>
          </a:xfrm>
          <a:prstGeom prst="chevron">
            <a:avLst/>
          </a:prstGeom>
          <a:noFill/>
          <a:ln w="5715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35F7568-96E8-4708-9D7A-9D10EF59FD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5" y="4215826"/>
            <a:ext cx="2239602" cy="160041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6B9B5A0-59FD-41F2-9B2D-67B271C824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578" y="3589161"/>
            <a:ext cx="1471315" cy="105336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A3B532E-822C-4498-872E-69E8F3C2EB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43" y="2665774"/>
            <a:ext cx="2491983" cy="1784088"/>
          </a:xfrm>
          <a:prstGeom prst="rect">
            <a:avLst/>
          </a:prstGeom>
        </p:spPr>
      </p:pic>
      <p:sp>
        <p:nvSpPr>
          <p:cNvPr id="34" name="Скругленный прямоугольник 8">
            <a:extLst>
              <a:ext uri="{FF2B5EF4-FFF2-40B4-BE49-F238E27FC236}">
                <a16:creationId xmlns:a16="http://schemas.microsoft.com/office/drawing/2014/main" id="{9DFB35FA-381C-4C7C-A88D-FEBAA0EB046C}"/>
              </a:ext>
            </a:extLst>
          </p:cNvPr>
          <p:cNvSpPr/>
          <p:nvPr/>
        </p:nvSpPr>
        <p:spPr>
          <a:xfrm>
            <a:off x="348610" y="4449862"/>
            <a:ext cx="3381267" cy="1315492"/>
          </a:xfrm>
          <a:prstGeom prst="roundRect">
            <a:avLst>
              <a:gd name="adj" fmla="val 15937"/>
            </a:avLst>
          </a:prstGeom>
          <a:noFill/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SB Sans Interface Light" panose="020B0303040504020204" pitchFamily="34" charset="0"/>
            </a:endParaRPr>
          </a:p>
        </p:txBody>
      </p:sp>
      <p:sp>
        <p:nvSpPr>
          <p:cNvPr id="35" name="Скругленный прямоугольник 8">
            <a:extLst>
              <a:ext uri="{FF2B5EF4-FFF2-40B4-BE49-F238E27FC236}">
                <a16:creationId xmlns:a16="http://schemas.microsoft.com/office/drawing/2014/main" id="{51EB7451-B194-4BFB-9589-5E3879D2DAAD}"/>
              </a:ext>
            </a:extLst>
          </p:cNvPr>
          <p:cNvSpPr/>
          <p:nvPr/>
        </p:nvSpPr>
        <p:spPr>
          <a:xfrm>
            <a:off x="4708443" y="1744271"/>
            <a:ext cx="3408686" cy="1051385"/>
          </a:xfrm>
          <a:prstGeom prst="roundRect">
            <a:avLst>
              <a:gd name="adj" fmla="val 15937"/>
            </a:avLst>
          </a:prstGeom>
          <a:noFill/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SB Sans Interface Light" panose="020B0303040504020204" pitchFamily="34" charset="0"/>
            </a:endParaRPr>
          </a:p>
        </p:txBody>
      </p:sp>
      <p:sp>
        <p:nvSpPr>
          <p:cNvPr id="36" name="Шеврон 8">
            <a:extLst>
              <a:ext uri="{FF2B5EF4-FFF2-40B4-BE49-F238E27FC236}">
                <a16:creationId xmlns:a16="http://schemas.microsoft.com/office/drawing/2014/main" id="{A74680B0-7C41-4FD8-976A-B41A96A7902F}"/>
              </a:ext>
            </a:extLst>
          </p:cNvPr>
          <p:cNvSpPr/>
          <p:nvPr/>
        </p:nvSpPr>
        <p:spPr>
          <a:xfrm>
            <a:off x="4320399" y="5445362"/>
            <a:ext cx="499870" cy="460662"/>
          </a:xfrm>
          <a:prstGeom prst="chevron">
            <a:avLst/>
          </a:prstGeom>
          <a:noFill/>
          <a:ln w="5715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6BB690B0-A5CF-4C37-BF76-BF7833B3C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953"/>
            <a:ext cx="2548349" cy="14082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458F9E-BA30-45B6-89A1-0259F7C11C7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7" y="6082893"/>
            <a:ext cx="801339" cy="460663"/>
          </a:xfrm>
          <a:prstGeom prst="rect">
            <a:avLst/>
          </a:prstGeom>
        </p:spPr>
      </p:pic>
      <p:sp>
        <p:nvSpPr>
          <p:cNvPr id="39" name="Скругленный прямоугольник 8">
            <a:extLst>
              <a:ext uri="{FF2B5EF4-FFF2-40B4-BE49-F238E27FC236}">
                <a16:creationId xmlns:a16="http://schemas.microsoft.com/office/drawing/2014/main" id="{51EB7451-B194-4BFB-9589-5E3879D2DAAD}"/>
              </a:ext>
            </a:extLst>
          </p:cNvPr>
          <p:cNvSpPr/>
          <p:nvPr/>
        </p:nvSpPr>
        <p:spPr>
          <a:xfrm>
            <a:off x="4166821" y="3275235"/>
            <a:ext cx="3055417" cy="854694"/>
          </a:xfrm>
          <a:prstGeom prst="roundRect">
            <a:avLst>
              <a:gd name="adj" fmla="val 15937"/>
            </a:avLst>
          </a:prstGeom>
          <a:noFill/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SB Sans Interface Light" panose="020B0303040504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30409" y="1793139"/>
            <a:ext cx="31647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Ознакомление сотрудников с локальными документами по противодействию коррупции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3085" y="1219343"/>
            <a:ext cx="3603213" cy="189479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95816" y="4565025"/>
            <a:ext cx="29684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Предоставление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декларации о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конфликте интересов работниками учреждения за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год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265760" y="3396965"/>
            <a:ext cx="28462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Повышение квалификации работников</a:t>
            </a:r>
          </a:p>
        </p:txBody>
      </p:sp>
      <p:pic>
        <p:nvPicPr>
          <p:cNvPr id="41" name="Рисунок 40"/>
          <p:cNvPicPr/>
          <p:nvPr/>
        </p:nvPicPr>
        <p:blipFill rotWithShape="1">
          <a:blip r:embed="rId8"/>
          <a:srcRect l="33455" t="33488" r="30723" b="24058"/>
          <a:stretch/>
        </p:blipFill>
        <p:spPr bwMode="auto">
          <a:xfrm>
            <a:off x="7659181" y="3590756"/>
            <a:ext cx="3314700" cy="2209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3289" y="4539549"/>
            <a:ext cx="2575599" cy="214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0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2E1DC3-EB0F-42B1-92E9-6D6E93F76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2200" y="180035"/>
            <a:ext cx="9220200" cy="1042033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МУНИЦИАЛЬНОЕ АВТОНОМНОЕ УЧРЕЖДЕНИЕ ДОПОЛНИТЕЛЬНОГО ОБРАЗОВАНИЯ 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«СПОРТИВНАЯ ШКОЛА ПО АВТОМОТОСПОРТУ»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endParaRPr lang="ru-RU" sz="1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650704-AACA-48FC-A523-9D50A3806182}"/>
              </a:ext>
            </a:extLst>
          </p:cNvPr>
          <p:cNvSpPr txBox="1"/>
          <p:nvPr/>
        </p:nvSpPr>
        <p:spPr>
          <a:xfrm>
            <a:off x="421920" y="1514748"/>
            <a:ext cx="38353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 Реализация антикоррупционных механизмов в бухгалтерском учете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90DA6745-C064-4514-AFD9-9AFF3ACB6F39}"/>
              </a:ext>
            </a:extLst>
          </p:cNvPr>
          <p:cNvSpPr txBox="1">
            <a:spLocks/>
          </p:cNvSpPr>
          <p:nvPr/>
        </p:nvSpPr>
        <p:spPr>
          <a:xfrm>
            <a:off x="4536378" y="1525613"/>
            <a:ext cx="6604395" cy="3838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1800" dirty="0">
                <a:solidFill>
                  <a:schemeClr val="bg1"/>
                </a:solidFill>
                <a:latin typeface="+mn-lt"/>
              </a:rPr>
            </a:br>
            <a:r>
              <a:rPr lang="ru-RU" sz="1800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1800" dirty="0">
                <a:solidFill>
                  <a:schemeClr val="bg1"/>
                </a:solidFill>
                <a:latin typeface="+mn-lt"/>
              </a:rPr>
            </a:br>
            <a:endParaRPr lang="ru-RU" sz="1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1" name="Шеврон 8">
            <a:extLst>
              <a:ext uri="{FF2B5EF4-FFF2-40B4-BE49-F238E27FC236}">
                <a16:creationId xmlns:a16="http://schemas.microsoft.com/office/drawing/2014/main" id="{07B10FCD-BF65-417D-B6BF-9F72B3EBABF9}"/>
              </a:ext>
            </a:extLst>
          </p:cNvPr>
          <p:cNvSpPr/>
          <p:nvPr/>
        </p:nvSpPr>
        <p:spPr>
          <a:xfrm>
            <a:off x="4286443" y="1823377"/>
            <a:ext cx="499870" cy="460662"/>
          </a:xfrm>
          <a:prstGeom prst="chevron">
            <a:avLst/>
          </a:prstGeom>
          <a:noFill/>
          <a:ln w="5715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50F420FA-821C-40B8-B10F-1783AC4E1FE5}"/>
              </a:ext>
            </a:extLst>
          </p:cNvPr>
          <p:cNvSpPr txBox="1">
            <a:spLocks/>
          </p:cNvSpPr>
          <p:nvPr/>
        </p:nvSpPr>
        <p:spPr>
          <a:xfrm>
            <a:off x="4836669" y="1862916"/>
            <a:ext cx="6251750" cy="270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 smtClean="0">
                <a:latin typeface="+mn-lt"/>
              </a:rPr>
              <a:t>Осуществляется постоянный контроль за выполнением </a:t>
            </a:r>
            <a:r>
              <a:rPr lang="ru-RU" sz="1600" dirty="0">
                <a:latin typeface="+mn-lt"/>
              </a:rPr>
              <a:t>Плана финансово-хозяйственной деятельности. </a:t>
            </a:r>
          </a:p>
          <a:p>
            <a:pPr algn="l"/>
            <a:endParaRPr lang="ru-RU" sz="1600" dirty="0">
              <a:latin typeface="+mn-lt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30971A76-7CF3-4ECE-9036-223646089D38}"/>
              </a:ext>
            </a:extLst>
          </p:cNvPr>
          <p:cNvSpPr txBox="1">
            <a:spLocks/>
          </p:cNvSpPr>
          <p:nvPr/>
        </p:nvSpPr>
        <p:spPr>
          <a:xfrm>
            <a:off x="4838281" y="1592097"/>
            <a:ext cx="6045532" cy="3471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600" dirty="0">
              <a:latin typeface="+mn-lt"/>
            </a:endParaRPr>
          </a:p>
        </p:txBody>
      </p:sp>
      <p:sp>
        <p:nvSpPr>
          <p:cNvPr id="26" name="Блок-схема: узел 25">
            <a:extLst>
              <a:ext uri="{FF2B5EF4-FFF2-40B4-BE49-F238E27FC236}">
                <a16:creationId xmlns:a16="http://schemas.microsoft.com/office/drawing/2014/main" id="{8001F765-2C9F-4B93-8155-6778D5F315CD}"/>
              </a:ext>
            </a:extLst>
          </p:cNvPr>
          <p:cNvSpPr/>
          <p:nvPr/>
        </p:nvSpPr>
        <p:spPr>
          <a:xfrm>
            <a:off x="4578545" y="1477808"/>
            <a:ext cx="188370" cy="167647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Блок-схема: узел 26">
            <a:extLst>
              <a:ext uri="{FF2B5EF4-FFF2-40B4-BE49-F238E27FC236}">
                <a16:creationId xmlns:a16="http://schemas.microsoft.com/office/drawing/2014/main" id="{8117AE5D-CAEA-483D-AA28-57C8A0BBBF05}"/>
              </a:ext>
            </a:extLst>
          </p:cNvPr>
          <p:cNvSpPr/>
          <p:nvPr/>
        </p:nvSpPr>
        <p:spPr>
          <a:xfrm>
            <a:off x="4596331" y="2128685"/>
            <a:ext cx="188370" cy="167647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35F7568-96E8-4708-9D7A-9D10EF59FD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5" y="4215826"/>
            <a:ext cx="2239602" cy="160041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6B9B5A0-59FD-41F2-9B2D-67B271C824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553" y="3576012"/>
            <a:ext cx="1471315" cy="105336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A3B532E-822C-4498-872E-69E8F3C2EB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64" y="2748691"/>
            <a:ext cx="2491983" cy="1784088"/>
          </a:xfrm>
          <a:prstGeom prst="rect">
            <a:avLst/>
          </a:prstGeom>
        </p:spPr>
      </p:pic>
      <p:sp>
        <p:nvSpPr>
          <p:cNvPr id="34" name="Скругленный прямоугольник 8">
            <a:extLst>
              <a:ext uri="{FF2B5EF4-FFF2-40B4-BE49-F238E27FC236}">
                <a16:creationId xmlns:a16="http://schemas.microsoft.com/office/drawing/2014/main" id="{9DFB35FA-381C-4C7C-A88D-FEBAA0EB046C}"/>
              </a:ext>
            </a:extLst>
          </p:cNvPr>
          <p:cNvSpPr/>
          <p:nvPr/>
        </p:nvSpPr>
        <p:spPr>
          <a:xfrm>
            <a:off x="4314289" y="1104181"/>
            <a:ext cx="6937197" cy="1586942"/>
          </a:xfrm>
          <a:prstGeom prst="roundRect">
            <a:avLst>
              <a:gd name="adj" fmla="val 15937"/>
            </a:avLst>
          </a:prstGeom>
          <a:noFill/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SB Sans Interface Light" panose="020B0303040504020204" pitchFamily="34" charset="0"/>
            </a:endParaRPr>
          </a:p>
        </p:txBody>
      </p:sp>
      <p:sp>
        <p:nvSpPr>
          <p:cNvPr id="36" name="Шеврон 8">
            <a:extLst>
              <a:ext uri="{FF2B5EF4-FFF2-40B4-BE49-F238E27FC236}">
                <a16:creationId xmlns:a16="http://schemas.microsoft.com/office/drawing/2014/main" id="{A74680B0-7C41-4FD8-976A-B41A96A7902F}"/>
              </a:ext>
            </a:extLst>
          </p:cNvPr>
          <p:cNvSpPr/>
          <p:nvPr/>
        </p:nvSpPr>
        <p:spPr>
          <a:xfrm>
            <a:off x="4320399" y="5445362"/>
            <a:ext cx="499870" cy="460662"/>
          </a:xfrm>
          <a:prstGeom prst="chevron">
            <a:avLst/>
          </a:prstGeom>
          <a:noFill/>
          <a:ln w="5715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6BB690B0-A5CF-4C37-BF76-BF7833B3C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953"/>
            <a:ext cx="2548349" cy="14082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458F9E-BA30-45B6-89A1-0259F7C11C7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7" y="6082893"/>
            <a:ext cx="801339" cy="460663"/>
          </a:xfrm>
          <a:prstGeom prst="rect">
            <a:avLst/>
          </a:prstGeom>
        </p:spPr>
      </p:pic>
      <p:sp>
        <p:nvSpPr>
          <p:cNvPr id="39" name="Скругленный прямоугольник 8">
            <a:extLst>
              <a:ext uri="{FF2B5EF4-FFF2-40B4-BE49-F238E27FC236}">
                <a16:creationId xmlns:a16="http://schemas.microsoft.com/office/drawing/2014/main" id="{51EB7451-B194-4BFB-9589-5E3879D2DAAD}"/>
              </a:ext>
            </a:extLst>
          </p:cNvPr>
          <p:cNvSpPr/>
          <p:nvPr/>
        </p:nvSpPr>
        <p:spPr>
          <a:xfrm>
            <a:off x="4329972" y="3202949"/>
            <a:ext cx="6937197" cy="828239"/>
          </a:xfrm>
          <a:prstGeom prst="roundRect">
            <a:avLst>
              <a:gd name="adj" fmla="val 15937"/>
            </a:avLst>
          </a:prstGeom>
          <a:noFill/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SB Sans Interface Light" panose="020B0303040504020204" pitchFamily="34" charset="0"/>
            </a:endParaRPr>
          </a:p>
        </p:txBody>
      </p: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30971A76-7CF3-4ECE-9036-223646089D38}"/>
              </a:ext>
            </a:extLst>
          </p:cNvPr>
          <p:cNvSpPr txBox="1">
            <a:spLocks/>
          </p:cNvSpPr>
          <p:nvPr/>
        </p:nvSpPr>
        <p:spPr>
          <a:xfrm>
            <a:off x="4829842" y="5421024"/>
            <a:ext cx="6045532" cy="3471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latin typeface="+mn-lt"/>
              </a:rPr>
              <a:t>Планирование закупок товаров, работ, услуг, определение поставщиков, контроль за исполнением контрактов и мониторинг осуществляется в соответствии с Положением о </a:t>
            </a:r>
            <a:r>
              <a:rPr lang="ru-RU" sz="1600" dirty="0" smtClean="0">
                <a:latin typeface="+mn-lt"/>
              </a:rPr>
              <a:t>закупках;</a:t>
            </a:r>
            <a:endParaRPr lang="ru-RU" sz="1600" dirty="0">
              <a:latin typeface="+mn-lt"/>
            </a:endParaRPr>
          </a:p>
        </p:txBody>
      </p:sp>
      <p:sp>
        <p:nvSpPr>
          <p:cNvPr id="43" name="Скругленный прямоугольник 8">
            <a:extLst>
              <a:ext uri="{FF2B5EF4-FFF2-40B4-BE49-F238E27FC236}">
                <a16:creationId xmlns:a16="http://schemas.microsoft.com/office/drawing/2014/main" id="{9DFB35FA-381C-4C7C-A88D-FEBAA0EB046C}"/>
              </a:ext>
            </a:extLst>
          </p:cNvPr>
          <p:cNvSpPr/>
          <p:nvPr/>
        </p:nvSpPr>
        <p:spPr>
          <a:xfrm>
            <a:off x="4329972" y="4581108"/>
            <a:ext cx="6937197" cy="1874359"/>
          </a:xfrm>
          <a:prstGeom prst="roundRect">
            <a:avLst>
              <a:gd name="adj" fmla="val 15937"/>
            </a:avLst>
          </a:prstGeom>
          <a:noFill/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SB Sans Interface Light" panose="020B0303040504020204" pitchFamily="34" charset="0"/>
            </a:endParaRPr>
          </a:p>
        </p:txBody>
      </p:sp>
      <p:sp>
        <p:nvSpPr>
          <p:cNvPr id="44" name="Заголовок 1">
            <a:extLst>
              <a:ext uri="{FF2B5EF4-FFF2-40B4-BE49-F238E27FC236}">
                <a16:creationId xmlns:a16="http://schemas.microsoft.com/office/drawing/2014/main" id="{50F420FA-821C-40B8-B10F-1783AC4E1FE5}"/>
              </a:ext>
            </a:extLst>
          </p:cNvPr>
          <p:cNvSpPr txBox="1">
            <a:spLocks/>
          </p:cNvSpPr>
          <p:nvPr/>
        </p:nvSpPr>
        <p:spPr>
          <a:xfrm>
            <a:off x="4838281" y="6108661"/>
            <a:ext cx="5102290" cy="204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latin typeface="+mn-lt"/>
              </a:rPr>
              <a:t>Ежемесячное составление и размещение в системе ЕИС Отчета о заключённые договорах.</a:t>
            </a:r>
          </a:p>
        </p:txBody>
      </p:sp>
      <p:sp>
        <p:nvSpPr>
          <p:cNvPr id="45" name="Блок-схема: узел 44">
            <a:extLst>
              <a:ext uri="{FF2B5EF4-FFF2-40B4-BE49-F238E27FC236}">
                <a16:creationId xmlns:a16="http://schemas.microsoft.com/office/drawing/2014/main" id="{8001F765-2C9F-4B93-8155-6778D5F315CD}"/>
              </a:ext>
            </a:extLst>
          </p:cNvPr>
          <p:cNvSpPr/>
          <p:nvPr/>
        </p:nvSpPr>
        <p:spPr>
          <a:xfrm>
            <a:off x="4596331" y="5096519"/>
            <a:ext cx="188370" cy="167647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Блок-схема: узел 45">
            <a:extLst>
              <a:ext uri="{FF2B5EF4-FFF2-40B4-BE49-F238E27FC236}">
                <a16:creationId xmlns:a16="http://schemas.microsoft.com/office/drawing/2014/main" id="{8001F765-2C9F-4B93-8155-6778D5F315CD}"/>
              </a:ext>
            </a:extLst>
          </p:cNvPr>
          <p:cNvSpPr/>
          <p:nvPr/>
        </p:nvSpPr>
        <p:spPr>
          <a:xfrm>
            <a:off x="4605407" y="5844422"/>
            <a:ext cx="188370" cy="167647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3650704-AACA-48FC-A523-9D50A3806182}"/>
              </a:ext>
            </a:extLst>
          </p:cNvPr>
          <p:cNvSpPr txBox="1"/>
          <p:nvPr/>
        </p:nvSpPr>
        <p:spPr>
          <a:xfrm>
            <a:off x="379751" y="3015525"/>
            <a:ext cx="38353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IV. Реализация антикоррупционных механизмов в муниципальных заданиях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3650704-AACA-48FC-A523-9D50A3806182}"/>
              </a:ext>
            </a:extLst>
          </p:cNvPr>
          <p:cNvSpPr txBox="1"/>
          <p:nvPr/>
        </p:nvSpPr>
        <p:spPr>
          <a:xfrm>
            <a:off x="355932" y="4591675"/>
            <a:ext cx="383535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 Реализация антикоррупционных механизмов в сфере закупок товаров, услуг для нужд муниципальных нужд</a:t>
            </a:r>
          </a:p>
          <a:p>
            <a:endParaRPr lang="ru-RU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38281" y="2031554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/>
              <a:t>Составляется ежеквартальный Отчет </a:t>
            </a:r>
            <a:r>
              <a:rPr lang="ru-RU" sz="1600" dirty="0"/>
              <a:t>об исполнении учреждением плана финансово-хозяйственной </a:t>
            </a:r>
            <a:r>
              <a:rPr lang="ru-RU" sz="1600" dirty="0" smtClean="0"/>
              <a:t>деятельности. 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36378" y="3302288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/>
              <a:t>Осуществляется ежеквартальным составлением Отчета </a:t>
            </a:r>
            <a:r>
              <a:rPr lang="ru-RU" sz="1600" dirty="0" smtClean="0"/>
              <a:t>о выполнении муниципального задания.</a:t>
            </a:r>
            <a:endParaRPr lang="ru-RU" sz="1600" dirty="0"/>
          </a:p>
        </p:txBody>
      </p:sp>
      <p:sp>
        <p:nvSpPr>
          <p:cNvPr id="38" name="Заголовок 1">
            <a:extLst>
              <a:ext uri="{FF2B5EF4-FFF2-40B4-BE49-F238E27FC236}">
                <a16:creationId xmlns:a16="http://schemas.microsoft.com/office/drawing/2014/main" id="{50F420FA-821C-40B8-B10F-1783AC4E1FE5}"/>
              </a:ext>
            </a:extLst>
          </p:cNvPr>
          <p:cNvSpPr txBox="1">
            <a:spLocks/>
          </p:cNvSpPr>
          <p:nvPr/>
        </p:nvSpPr>
        <p:spPr>
          <a:xfrm>
            <a:off x="4536378" y="4702404"/>
            <a:ext cx="3840842" cy="270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 smtClean="0">
                <a:latin typeface="+mn-lt"/>
              </a:rPr>
              <a:t>Осуществляется путем составления:</a:t>
            </a:r>
            <a:endParaRPr lang="ru-RU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6497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2E1DC3-EB0F-42B1-92E9-6D6E93F76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2200" y="180035"/>
            <a:ext cx="9220200" cy="1042033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МУНИЦИАЛЬНОЕ АВТОНОМНОЕ УЧРЕЖДЕНИЕ ДОПОЛНИТЕЛЬНОГО ОБРАЗОВАНИЯ 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«СПОРТИВНАЯ ШКОЛА ПО АВТОМОТОСПОРТУ»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endParaRPr lang="ru-RU" sz="1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650704-AACA-48FC-A523-9D50A3806182}"/>
              </a:ext>
            </a:extLst>
          </p:cNvPr>
          <p:cNvSpPr txBox="1"/>
          <p:nvPr/>
        </p:nvSpPr>
        <p:spPr>
          <a:xfrm>
            <a:off x="421920" y="1514748"/>
            <a:ext cx="38353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VI. Повышение результативности и эффективности работы с обращением граждан по фактам коррупции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90DA6745-C064-4514-AFD9-9AFF3ACB6F39}"/>
              </a:ext>
            </a:extLst>
          </p:cNvPr>
          <p:cNvSpPr txBox="1">
            <a:spLocks/>
          </p:cNvSpPr>
          <p:nvPr/>
        </p:nvSpPr>
        <p:spPr>
          <a:xfrm>
            <a:off x="4066505" y="1587322"/>
            <a:ext cx="6604395" cy="3838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1800" dirty="0">
                <a:solidFill>
                  <a:schemeClr val="bg1"/>
                </a:solidFill>
                <a:latin typeface="+mn-lt"/>
              </a:rPr>
            </a:br>
            <a:r>
              <a:rPr lang="ru-RU" sz="1800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1800" dirty="0">
                <a:solidFill>
                  <a:schemeClr val="bg1"/>
                </a:solidFill>
                <a:latin typeface="+mn-lt"/>
              </a:rPr>
            </a:br>
            <a:endParaRPr lang="ru-RU" sz="1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1" name="Шеврон 8">
            <a:extLst>
              <a:ext uri="{FF2B5EF4-FFF2-40B4-BE49-F238E27FC236}">
                <a16:creationId xmlns:a16="http://schemas.microsoft.com/office/drawing/2014/main" id="{07B10FCD-BF65-417D-B6BF-9F72B3EBABF9}"/>
              </a:ext>
            </a:extLst>
          </p:cNvPr>
          <p:cNvSpPr/>
          <p:nvPr/>
        </p:nvSpPr>
        <p:spPr>
          <a:xfrm>
            <a:off x="4286443" y="1823377"/>
            <a:ext cx="499870" cy="460662"/>
          </a:xfrm>
          <a:prstGeom prst="chevron">
            <a:avLst/>
          </a:prstGeom>
          <a:noFill/>
          <a:ln w="5715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50F420FA-821C-40B8-B10F-1783AC4E1FE5}"/>
              </a:ext>
            </a:extLst>
          </p:cNvPr>
          <p:cNvSpPr txBox="1">
            <a:spLocks/>
          </p:cNvSpPr>
          <p:nvPr/>
        </p:nvSpPr>
        <p:spPr>
          <a:xfrm>
            <a:off x="4815485" y="1879592"/>
            <a:ext cx="4129986" cy="2694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 smtClean="0">
                <a:latin typeface="+mn-lt"/>
              </a:rPr>
              <a:t>на сайте Учреждения</a:t>
            </a:r>
            <a:endParaRPr lang="ru-RU" sz="1600" dirty="0">
              <a:latin typeface="+mn-lt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35F7568-96E8-4708-9D7A-9D10EF59FD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5" y="4215826"/>
            <a:ext cx="2239602" cy="160041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6B9B5A0-59FD-41F2-9B2D-67B271C824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553" y="3576012"/>
            <a:ext cx="1471315" cy="105336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A3B532E-822C-4498-872E-69E8F3C2EB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64" y="2748691"/>
            <a:ext cx="2491983" cy="1784088"/>
          </a:xfrm>
          <a:prstGeom prst="rect">
            <a:avLst/>
          </a:prstGeom>
        </p:spPr>
      </p:pic>
      <p:sp>
        <p:nvSpPr>
          <p:cNvPr id="34" name="Скругленный прямоугольник 8">
            <a:extLst>
              <a:ext uri="{FF2B5EF4-FFF2-40B4-BE49-F238E27FC236}">
                <a16:creationId xmlns:a16="http://schemas.microsoft.com/office/drawing/2014/main" id="{9DFB35FA-381C-4C7C-A88D-FEBAA0EB046C}"/>
              </a:ext>
            </a:extLst>
          </p:cNvPr>
          <p:cNvSpPr/>
          <p:nvPr/>
        </p:nvSpPr>
        <p:spPr>
          <a:xfrm>
            <a:off x="4372981" y="1189501"/>
            <a:ext cx="3589785" cy="2286944"/>
          </a:xfrm>
          <a:prstGeom prst="roundRect">
            <a:avLst>
              <a:gd name="adj" fmla="val 15937"/>
            </a:avLst>
          </a:prstGeom>
          <a:noFill/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SB Sans Interface Light" panose="020B0303040504020204" pitchFamily="34" charset="0"/>
            </a:endParaRPr>
          </a:p>
        </p:txBody>
      </p:sp>
      <p:sp>
        <p:nvSpPr>
          <p:cNvPr id="36" name="Шеврон 8">
            <a:extLst>
              <a:ext uri="{FF2B5EF4-FFF2-40B4-BE49-F238E27FC236}">
                <a16:creationId xmlns:a16="http://schemas.microsoft.com/office/drawing/2014/main" id="{A74680B0-7C41-4FD8-976A-B41A96A7902F}"/>
              </a:ext>
            </a:extLst>
          </p:cNvPr>
          <p:cNvSpPr/>
          <p:nvPr/>
        </p:nvSpPr>
        <p:spPr>
          <a:xfrm>
            <a:off x="4320399" y="5445362"/>
            <a:ext cx="499870" cy="460662"/>
          </a:xfrm>
          <a:prstGeom prst="chevron">
            <a:avLst/>
          </a:prstGeom>
          <a:noFill/>
          <a:ln w="5715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6BB690B0-A5CF-4C37-BF76-BF7833B3C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953"/>
            <a:ext cx="2548349" cy="14082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458F9E-BA30-45B6-89A1-0259F7C11C7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7" y="6082893"/>
            <a:ext cx="801339" cy="460663"/>
          </a:xfrm>
          <a:prstGeom prst="rect">
            <a:avLst/>
          </a:prstGeom>
        </p:spPr>
      </p:pic>
      <p:sp>
        <p:nvSpPr>
          <p:cNvPr id="43" name="Скругленный прямоугольник 8">
            <a:extLst>
              <a:ext uri="{FF2B5EF4-FFF2-40B4-BE49-F238E27FC236}">
                <a16:creationId xmlns:a16="http://schemas.microsoft.com/office/drawing/2014/main" id="{9DFB35FA-381C-4C7C-A88D-FEBAA0EB046C}"/>
              </a:ext>
            </a:extLst>
          </p:cNvPr>
          <p:cNvSpPr/>
          <p:nvPr/>
        </p:nvSpPr>
        <p:spPr>
          <a:xfrm>
            <a:off x="4394313" y="3663147"/>
            <a:ext cx="3653152" cy="539792"/>
          </a:xfrm>
          <a:prstGeom prst="roundRect">
            <a:avLst>
              <a:gd name="adj" fmla="val 15937"/>
            </a:avLst>
          </a:prstGeom>
          <a:noFill/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SB Sans Interface Light" panose="020B030304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3650704-AACA-48FC-A523-9D50A3806182}"/>
              </a:ext>
            </a:extLst>
          </p:cNvPr>
          <p:cNvSpPr txBox="1"/>
          <p:nvPr/>
        </p:nvSpPr>
        <p:spPr>
          <a:xfrm>
            <a:off x="421920" y="3640735"/>
            <a:ext cx="383535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VII. Обеспечение открытости деятельности учреждения, обеспечения прав граждан на доступ к информации о деятельности учреждения в сфере противодействия коррупции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81636" y="2114079"/>
            <a:ext cx="37388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на информационных стендах Учреждения</a:t>
            </a:r>
            <a:endParaRPr lang="ru-RU" sz="1600" dirty="0"/>
          </a:p>
        </p:txBody>
      </p:sp>
      <p:sp>
        <p:nvSpPr>
          <p:cNvPr id="38" name="Заголовок 1">
            <a:extLst>
              <a:ext uri="{FF2B5EF4-FFF2-40B4-BE49-F238E27FC236}">
                <a16:creationId xmlns:a16="http://schemas.microsoft.com/office/drawing/2014/main" id="{50F420FA-821C-40B8-B10F-1783AC4E1FE5}"/>
              </a:ext>
            </a:extLst>
          </p:cNvPr>
          <p:cNvSpPr txBox="1">
            <a:spLocks/>
          </p:cNvSpPr>
          <p:nvPr/>
        </p:nvSpPr>
        <p:spPr>
          <a:xfrm>
            <a:off x="4499170" y="3905388"/>
            <a:ext cx="3840842" cy="270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 smtClean="0">
                <a:latin typeface="+mn-lt"/>
              </a:rPr>
              <a:t>Осуществляется путем размещения информации на сайте учреждения </a:t>
            </a:r>
            <a:endParaRPr lang="ru-RU" sz="1600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0021" y="1087175"/>
            <a:ext cx="2336152" cy="16446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9305" y="1137457"/>
            <a:ext cx="1427624" cy="16229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9975" y="1945631"/>
            <a:ext cx="188992" cy="170703"/>
          </a:xfrm>
          <a:prstGeom prst="rect">
            <a:avLst/>
          </a:prstGeom>
        </p:spPr>
      </p:pic>
      <p:sp>
        <p:nvSpPr>
          <p:cNvPr id="33" name="Заголовок 1">
            <a:extLst>
              <a:ext uri="{FF2B5EF4-FFF2-40B4-BE49-F238E27FC236}">
                <a16:creationId xmlns:a16="http://schemas.microsoft.com/office/drawing/2014/main" id="{50F420FA-821C-40B8-B10F-1783AC4E1FE5}"/>
              </a:ext>
            </a:extLst>
          </p:cNvPr>
          <p:cNvSpPr txBox="1">
            <a:spLocks/>
          </p:cNvSpPr>
          <p:nvPr/>
        </p:nvSpPr>
        <p:spPr>
          <a:xfrm>
            <a:off x="4535287" y="1603980"/>
            <a:ext cx="3840842" cy="270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 smtClean="0">
                <a:latin typeface="+mn-lt"/>
              </a:rPr>
              <a:t>Осуществляется путем размещения информации:</a:t>
            </a:r>
            <a:endParaRPr lang="ru-RU" sz="1600" dirty="0">
              <a:latin typeface="+mn-lt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9170" y="2214691"/>
            <a:ext cx="188992" cy="17070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/>
          <a:srcRect b="7318"/>
          <a:stretch/>
        </p:blipFill>
        <p:spPr>
          <a:xfrm>
            <a:off x="4286443" y="4364028"/>
            <a:ext cx="3286901" cy="216266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97258" y="4330232"/>
            <a:ext cx="3128893" cy="223556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86961" y="2200621"/>
            <a:ext cx="1294661" cy="178414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7373" y="2740637"/>
            <a:ext cx="188992" cy="17070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73470" y="2601424"/>
            <a:ext cx="30260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</a:t>
            </a:r>
            <a:r>
              <a:rPr lang="ru-RU" dirty="0" smtClean="0"/>
              <a:t> мессенджерах в информационных группах Учреждения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1758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2E1DC3-EB0F-42B1-92E9-6D6E93F76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2200" y="180035"/>
            <a:ext cx="9220200" cy="1042033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МУНИЦИАЛЬНОЕ АВТОНОМНОЕ УЧРЕЖДЕНИЕ ДОПОЛНИТЕЛЬНОГО ОБРАЗОВАНИЯ 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«СПОРТИВНАЯ ШКОЛА ПО АВТОМОТОСПОРТУ»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endParaRPr lang="ru-RU" sz="1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650704-AACA-48FC-A523-9D50A3806182}"/>
              </a:ext>
            </a:extLst>
          </p:cNvPr>
          <p:cNvSpPr txBox="1"/>
          <p:nvPr/>
        </p:nvSpPr>
        <p:spPr>
          <a:xfrm>
            <a:off x="348610" y="1864911"/>
            <a:ext cx="35839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VII. </a:t>
            </a:r>
            <a:r>
              <a:rPr lang="ru-R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Антикоррупционное просвещение граждан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90DA6745-C064-4514-AFD9-9AFF3ACB6F39}"/>
              </a:ext>
            </a:extLst>
          </p:cNvPr>
          <p:cNvSpPr txBox="1">
            <a:spLocks/>
          </p:cNvSpPr>
          <p:nvPr/>
        </p:nvSpPr>
        <p:spPr>
          <a:xfrm>
            <a:off x="1134263" y="3881805"/>
            <a:ext cx="6604395" cy="3838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1800" dirty="0">
                <a:solidFill>
                  <a:schemeClr val="bg1"/>
                </a:solidFill>
                <a:latin typeface="+mn-lt"/>
              </a:rPr>
            </a:br>
            <a:r>
              <a:rPr lang="ru-RU" sz="1800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1800" dirty="0">
                <a:solidFill>
                  <a:schemeClr val="bg1"/>
                </a:solidFill>
                <a:latin typeface="+mn-lt"/>
              </a:rPr>
            </a:br>
            <a:endParaRPr lang="ru-RU" sz="1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1" name="Шеврон 8">
            <a:extLst>
              <a:ext uri="{FF2B5EF4-FFF2-40B4-BE49-F238E27FC236}">
                <a16:creationId xmlns:a16="http://schemas.microsoft.com/office/drawing/2014/main" id="{07B10FCD-BF65-417D-B6BF-9F72B3EBABF9}"/>
              </a:ext>
            </a:extLst>
          </p:cNvPr>
          <p:cNvSpPr/>
          <p:nvPr/>
        </p:nvSpPr>
        <p:spPr>
          <a:xfrm>
            <a:off x="4286443" y="1823377"/>
            <a:ext cx="499870" cy="460662"/>
          </a:xfrm>
          <a:prstGeom prst="chevron">
            <a:avLst/>
          </a:prstGeom>
          <a:noFill/>
          <a:ln w="5715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35F7568-96E8-4708-9D7A-9D10EF59FD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426" y="1978526"/>
            <a:ext cx="2239602" cy="160041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6B9B5A0-59FD-41F2-9B2D-67B271C824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775" y="3553558"/>
            <a:ext cx="1471315" cy="105336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A3B532E-822C-4498-872E-69E8F3C2EB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187" y="5362719"/>
            <a:ext cx="2491983" cy="1784088"/>
          </a:xfrm>
          <a:prstGeom prst="rect">
            <a:avLst/>
          </a:prstGeom>
        </p:spPr>
      </p:pic>
      <p:sp>
        <p:nvSpPr>
          <p:cNvPr id="34" name="Скругленный прямоугольник 8">
            <a:extLst>
              <a:ext uri="{FF2B5EF4-FFF2-40B4-BE49-F238E27FC236}">
                <a16:creationId xmlns:a16="http://schemas.microsoft.com/office/drawing/2014/main" id="{9DFB35FA-381C-4C7C-A88D-FEBAA0EB046C}"/>
              </a:ext>
            </a:extLst>
          </p:cNvPr>
          <p:cNvSpPr/>
          <p:nvPr/>
        </p:nvSpPr>
        <p:spPr>
          <a:xfrm>
            <a:off x="495816" y="2892660"/>
            <a:ext cx="4932343" cy="660898"/>
          </a:xfrm>
          <a:prstGeom prst="roundRect">
            <a:avLst>
              <a:gd name="adj" fmla="val 15937"/>
            </a:avLst>
          </a:prstGeom>
          <a:noFill/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SB Sans Interface Light" panose="020B0303040504020204" pitchFamily="34" charset="0"/>
            </a:endParaRPr>
          </a:p>
        </p:txBody>
      </p:sp>
      <p:sp>
        <p:nvSpPr>
          <p:cNvPr id="35" name="Скругленный прямоугольник 8">
            <a:extLst>
              <a:ext uri="{FF2B5EF4-FFF2-40B4-BE49-F238E27FC236}">
                <a16:creationId xmlns:a16="http://schemas.microsoft.com/office/drawing/2014/main" id="{51EB7451-B194-4BFB-9589-5E3879D2DAAD}"/>
              </a:ext>
            </a:extLst>
          </p:cNvPr>
          <p:cNvSpPr/>
          <p:nvPr/>
        </p:nvSpPr>
        <p:spPr>
          <a:xfrm>
            <a:off x="3266418" y="1286753"/>
            <a:ext cx="8577650" cy="403564"/>
          </a:xfrm>
          <a:prstGeom prst="roundRect">
            <a:avLst>
              <a:gd name="adj" fmla="val 15937"/>
            </a:avLst>
          </a:prstGeom>
          <a:noFill/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SB Sans Interface Light" panose="020B0303040504020204" pitchFamily="34" charset="0"/>
            </a:endParaRPr>
          </a:p>
        </p:txBody>
      </p:sp>
      <p:sp>
        <p:nvSpPr>
          <p:cNvPr id="36" name="Шеврон 8">
            <a:extLst>
              <a:ext uri="{FF2B5EF4-FFF2-40B4-BE49-F238E27FC236}">
                <a16:creationId xmlns:a16="http://schemas.microsoft.com/office/drawing/2014/main" id="{A74680B0-7C41-4FD8-976A-B41A96A7902F}"/>
              </a:ext>
            </a:extLst>
          </p:cNvPr>
          <p:cNvSpPr/>
          <p:nvPr/>
        </p:nvSpPr>
        <p:spPr>
          <a:xfrm>
            <a:off x="4320399" y="5445362"/>
            <a:ext cx="499870" cy="460662"/>
          </a:xfrm>
          <a:prstGeom prst="chevron">
            <a:avLst/>
          </a:prstGeom>
          <a:noFill/>
          <a:ln w="5715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6BB690B0-A5CF-4C37-BF76-BF7833B3C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953"/>
            <a:ext cx="2548349" cy="14082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458F9E-BA30-45B6-89A1-0259F7C11C7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7" y="6082893"/>
            <a:ext cx="801339" cy="460663"/>
          </a:xfrm>
          <a:prstGeom prst="rect">
            <a:avLst/>
          </a:prstGeom>
        </p:spPr>
      </p:pic>
      <p:sp>
        <p:nvSpPr>
          <p:cNvPr id="39" name="Скругленный прямоугольник 8">
            <a:extLst>
              <a:ext uri="{FF2B5EF4-FFF2-40B4-BE49-F238E27FC236}">
                <a16:creationId xmlns:a16="http://schemas.microsoft.com/office/drawing/2014/main" id="{51EB7451-B194-4BFB-9589-5E3879D2DAAD}"/>
              </a:ext>
            </a:extLst>
          </p:cNvPr>
          <p:cNvSpPr/>
          <p:nvPr/>
        </p:nvSpPr>
        <p:spPr>
          <a:xfrm>
            <a:off x="3266418" y="1867587"/>
            <a:ext cx="8577650" cy="531953"/>
          </a:xfrm>
          <a:prstGeom prst="roundRect">
            <a:avLst>
              <a:gd name="adj" fmla="val 15937"/>
            </a:avLst>
          </a:prstGeom>
          <a:noFill/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SB Sans Interface Light" panose="020B0303040504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66418" y="1287176"/>
            <a:ext cx="84482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ea typeface="+mj-ea"/>
                <a:cs typeface="+mj-cs"/>
              </a:rPr>
              <a:t>Ознакомление сотрудников с локальными документами по противодействию коррупции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28552" y="2981877"/>
            <a:ext cx="4728451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ru-RU" sz="1600" dirty="0">
                <a:ea typeface="+mj-ea"/>
                <a:cs typeface="+mj-cs"/>
              </a:rPr>
              <a:t>Проведение </a:t>
            </a:r>
            <a:r>
              <a:rPr lang="ru-RU" sz="1600" dirty="0" err="1" smtClean="0">
                <a:ea typeface="+mj-ea"/>
                <a:cs typeface="+mj-cs"/>
              </a:rPr>
              <a:t>квеста</a:t>
            </a:r>
            <a:r>
              <a:rPr lang="ru-RU" sz="1600" dirty="0" smtClean="0">
                <a:ea typeface="+mj-ea"/>
                <a:cs typeface="+mj-cs"/>
              </a:rPr>
              <a:t> </a:t>
            </a:r>
            <a:r>
              <a:rPr lang="ru-RU" sz="1600" dirty="0">
                <a:ea typeface="+mj-ea"/>
                <a:cs typeface="+mj-cs"/>
              </a:rPr>
              <a:t>«Всё ли вы знаете о коррупции?»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266418" y="1978526"/>
            <a:ext cx="8422374" cy="326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ru-RU" sz="1600" dirty="0">
                <a:ea typeface="+mj-ea"/>
                <a:cs typeface="+mj-cs"/>
              </a:rPr>
              <a:t>Проведения консультаций и </a:t>
            </a:r>
            <a:r>
              <a:rPr lang="ru-RU" sz="1600" dirty="0" smtClean="0">
                <a:ea typeface="+mj-ea"/>
                <a:cs typeface="+mj-cs"/>
              </a:rPr>
              <a:t>предоставления материалов </a:t>
            </a:r>
            <a:r>
              <a:rPr lang="ru-RU" sz="1600" dirty="0">
                <a:ea typeface="+mj-ea"/>
                <a:cs typeface="+mj-cs"/>
              </a:rPr>
              <a:t>для самостоятельного изучения </a:t>
            </a:r>
          </a:p>
        </p:txBody>
      </p:sp>
      <p:sp>
        <p:nvSpPr>
          <p:cNvPr id="22" name="Скругленный прямоугольник 8">
            <a:extLst>
              <a:ext uri="{FF2B5EF4-FFF2-40B4-BE49-F238E27FC236}">
                <a16:creationId xmlns:a16="http://schemas.microsoft.com/office/drawing/2014/main" id="{9DFB35FA-381C-4C7C-A88D-FEBAA0EB046C}"/>
              </a:ext>
            </a:extLst>
          </p:cNvPr>
          <p:cNvSpPr/>
          <p:nvPr/>
        </p:nvSpPr>
        <p:spPr>
          <a:xfrm>
            <a:off x="6382053" y="2891188"/>
            <a:ext cx="5451894" cy="619257"/>
          </a:xfrm>
          <a:prstGeom prst="roundRect">
            <a:avLst>
              <a:gd name="adj" fmla="val 15937"/>
            </a:avLst>
          </a:prstGeom>
          <a:noFill/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SB Sans Interface Light" panose="020B0303040504020204" pitchFamily="34" charset="0"/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50F420FA-821C-40B8-B10F-1783AC4E1FE5}"/>
              </a:ext>
            </a:extLst>
          </p:cNvPr>
          <p:cNvSpPr txBox="1">
            <a:spLocks/>
          </p:cNvSpPr>
          <p:nvPr/>
        </p:nvSpPr>
        <p:spPr>
          <a:xfrm>
            <a:off x="6671358" y="3015424"/>
            <a:ext cx="5565931" cy="4321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 smtClean="0">
                <a:latin typeface="+mn-lt"/>
              </a:rPr>
              <a:t>Размещение информации на сайте, информационных группах в мессенджерах и стендах Учреждения </a:t>
            </a:r>
            <a:endParaRPr lang="ru-RU" sz="1600" dirty="0">
              <a:latin typeface="+mn-lt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078" y="3791690"/>
            <a:ext cx="3313467" cy="176235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/>
          <a:srcRect l="3430" r="1220"/>
          <a:stretch/>
        </p:blipFill>
        <p:spPr>
          <a:xfrm>
            <a:off x="9001227" y="3814499"/>
            <a:ext cx="2691442" cy="26093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/>
          <a:srcRect l="-7758" t="-5748" r="7758" b="5748"/>
          <a:stretch/>
        </p:blipFill>
        <p:spPr>
          <a:xfrm>
            <a:off x="1786442" y="4685052"/>
            <a:ext cx="3891862" cy="19511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4534" y="3791690"/>
            <a:ext cx="2907523" cy="218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8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8B3BBF8-C921-47BB-9E7A-3FE6FD457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88" y="2981325"/>
            <a:ext cx="10515600" cy="1325563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+mn-lt"/>
              </a:rPr>
              <a:t>СПАСИБО ЗА ВНИМАНИЕ!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71A016-5EA4-4095-A14B-7F2AB02FF3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69" t="-916" b="916"/>
          <a:stretch/>
        </p:blipFill>
        <p:spPr>
          <a:xfrm>
            <a:off x="5964294" y="6034307"/>
            <a:ext cx="6132559" cy="7953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520B55-7BF8-4DED-A3AC-DBE207658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634" y="1558834"/>
            <a:ext cx="2824731" cy="156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191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32870</TotalTime>
  <Words>348</Words>
  <Application>Microsoft Office PowerPoint</Application>
  <PresentationFormat>Широкоэкранный</PresentationFormat>
  <Paragraphs>49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SB Sans Interface Light</vt:lpstr>
      <vt:lpstr>Times New Roman</vt:lpstr>
      <vt:lpstr>Office Theme</vt:lpstr>
      <vt:lpstr>  МУНИЦИАЛЬНОЕ АВТОНОМНОЕ УЧРЕЖДЕНИЕ ДОПОЛНИТЕЛЬНОГО ОБРАЗОВАНИЯ «СПОРТИВНАЯ ШКОЛА ПО АВТОМОТОСПОРТУ» </vt:lpstr>
      <vt:lpstr>  МУНИЦИАЛЬНОЕ АВТОНОМНОЕ УЧРЕЖДЕНИЕ ДОПОЛНИТЕЛЬНОГО ОБРАЗОВАНИЯ  «СПОРТИВНАЯ ШКОЛА ПО АВТОМОТОСПОРТУ» </vt:lpstr>
      <vt:lpstr>  МУНИЦИАЛЬНОЕ АВТОНОМНОЕ УЧРЕЖДЕНИЕ ДОПОЛНИТЕЛЬНОГО ОБРАЗОВАНИЯ  «СПОРТИВНАЯ ШКОЛА ПО АВТОМОТОСПОРТУ» </vt:lpstr>
      <vt:lpstr>  МУНИЦИАЛЬНОЕ АВТОНОМНОЕ УЧРЕЖДЕНИЕ ДОПОЛНИТЕЛЬНОГО ОБРАЗОВАНИЯ  «СПОРТИВНАЯ ШКОЛА ПО АВТОМОТОСПОРТУ» </vt:lpstr>
      <vt:lpstr>  МУНИЦИАЛЬНОЕ АВТОНОМНОЕ УЧРЕЖДЕНИЕ ДОПОЛНИТЕЛЬНОГО ОБРАЗОВАНИЯ  «СПОРТИВНАЯ ШКОЛА ПО АВТОМОТОСПОРТУ» </vt:lpstr>
      <vt:lpstr>  МУНИЦИАЛЬНОЕ АВТОНОМНОЕ УЧРЕЖДЕНИЕ ДОПОЛНИТЕЛЬНОГО ОБРАЗОВАНИЯ  «СПОРТИВНАЯ ШКОЛА ПО АВТОМОТОСПОРТУ»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Kuznezova-TA</cp:lastModifiedBy>
  <cp:revision>416</cp:revision>
  <dcterms:created xsi:type="dcterms:W3CDTF">2023-10-13T07:12:53Z</dcterms:created>
  <dcterms:modified xsi:type="dcterms:W3CDTF">2025-12-12T11:21:01Z</dcterms:modified>
</cp:coreProperties>
</file>